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65" r:id="rId5"/>
    <p:sldId id="264" r:id="rId6"/>
    <p:sldId id="263" r:id="rId7"/>
    <p:sldId id="267" r:id="rId8"/>
  </p:sldIdLst>
  <p:sldSz cx="18288000" cy="10287000"/>
  <p:notesSz cx="6858000" cy="9144000"/>
  <p:embeddedFontLst>
    <p:embeddedFont>
      <p:font typeface="Agrandir Grand Bold" pitchFamily="2" charset="77"/>
      <p:regular r:id="rId9"/>
      <p:bold r:id="rId10"/>
    </p:embeddedFont>
    <p:embeddedFont>
      <p:font typeface="Akzidenz-Grotesk Bold" panose="020F0502020204030204" pitchFamily="34" charset="0"/>
      <p:regular r:id="rId11"/>
      <p:bold r:id="rId12"/>
      <p:italic r:id="rId13"/>
      <p:boldItalic r:id="rId14"/>
    </p:embeddedFont>
    <p:embeddedFont>
      <p:font typeface="Inter" panose="020B0502030000000004" pitchFamily="34" charset="0"/>
      <p:regular r:id="rId15"/>
    </p:embeddedFont>
    <p:embeddedFont>
      <p:font typeface="Neue Montreal" pitchFamily="2" charset="0"/>
      <p:regular r:id="rId16"/>
    </p:embeddedFont>
    <p:embeddedFont>
      <p:font typeface="Neue Montreal Bold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59"/>
    <a:srgbClr val="005824"/>
    <a:srgbClr val="68DE68"/>
    <a:srgbClr val="F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 autoAdjust="0"/>
    <p:restoredTop sz="94669" autoAdjust="0"/>
  </p:normalViewPr>
  <p:slideViewPr>
    <p:cSldViewPr>
      <p:cViewPr varScale="1">
        <p:scale>
          <a:sx n="76" d="100"/>
          <a:sy n="76" d="100"/>
        </p:scale>
        <p:origin x="6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148">
            <a:off x="-2571965" y="-4019937"/>
            <a:ext cx="18571789" cy="9525780"/>
          </a:xfrm>
          <a:custGeom>
            <a:avLst/>
            <a:gdLst/>
            <a:ahLst/>
            <a:cxnLst/>
            <a:rect l="l" t="t" r="r" b="b"/>
            <a:pathLst>
              <a:path w="18571789" h="9525780">
                <a:moveTo>
                  <a:pt x="0" y="0"/>
                </a:moveTo>
                <a:lnTo>
                  <a:pt x="18571790" y="0"/>
                </a:lnTo>
                <a:lnTo>
                  <a:pt x="18571790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79830" y="1072430"/>
            <a:ext cx="3279470" cy="784945"/>
            <a:chOff x="0" y="0"/>
            <a:chExt cx="863729" cy="206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3729" cy="206735"/>
            </a:xfrm>
            <a:custGeom>
              <a:avLst/>
              <a:gdLst/>
              <a:ahLst/>
              <a:cxnLst/>
              <a:rect l="l" t="t" r="r" b="b"/>
              <a:pathLst>
                <a:path w="863729" h="206735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75761" y="1344472"/>
            <a:ext cx="240861" cy="2408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76362" y="1258210"/>
            <a:ext cx="2254313" cy="34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June,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892" y="8614325"/>
            <a:ext cx="262076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Diana Shakhova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3892" y="8951595"/>
            <a:ext cx="371237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MaSc, SYDE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5398" y="6056399"/>
            <a:ext cx="969118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Predict and prevent tropical disease spread with climate-smart AI</a:t>
            </a:r>
          </a:p>
        </p:txBody>
      </p:sp>
      <p:sp>
        <p:nvSpPr>
          <p:cNvPr id="15" name="Freeform 15"/>
          <p:cNvSpPr/>
          <p:nvPr/>
        </p:nvSpPr>
        <p:spPr>
          <a:xfrm rot="-1519681">
            <a:off x="5404999" y="1186395"/>
            <a:ext cx="18571789" cy="9525780"/>
          </a:xfrm>
          <a:custGeom>
            <a:avLst/>
            <a:gdLst/>
            <a:ahLst/>
            <a:cxnLst/>
            <a:rect l="l" t="t" r="r" b="b"/>
            <a:pathLst>
              <a:path w="18571789" h="9525780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8614325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Alexa Bowman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951595"/>
            <a:ext cx="2620767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</a:t>
            </a:r>
            <a:r>
              <a:rPr lang="en-US" sz="18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</a:t>
            </a: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CS ??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8E38283C-446A-5A21-FE09-B30C83BDF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0" b="32304"/>
          <a:stretch>
            <a:fillRect/>
          </a:stretch>
        </p:blipFill>
        <p:spPr bwMode="auto">
          <a:xfrm>
            <a:off x="-14671" y="3081526"/>
            <a:ext cx="9158671" cy="312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04DFA7D1-8C7C-BC37-F2A6-746D7677E721}"/>
              </a:ext>
            </a:extLst>
          </p:cNvPr>
          <p:cNvSpPr txBox="1"/>
          <p:nvPr/>
        </p:nvSpPr>
        <p:spPr>
          <a:xfrm>
            <a:off x="7717599" y="8614325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Adeline Wang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E146BF95-5321-88D2-C1B0-44E20BA71C2B}"/>
              </a:ext>
            </a:extLst>
          </p:cNvPr>
          <p:cNvSpPr txBox="1"/>
          <p:nvPr/>
        </p:nvSpPr>
        <p:spPr>
          <a:xfrm>
            <a:off x="7717599" y="8951595"/>
            <a:ext cx="2620767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??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55C441D-B95E-9172-1CB1-18F75BC78E80}"/>
              </a:ext>
            </a:extLst>
          </p:cNvPr>
          <p:cNvSpPr txBox="1"/>
          <p:nvPr/>
        </p:nvSpPr>
        <p:spPr>
          <a:xfrm>
            <a:off x="11220604" y="8614325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Wania Gondal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0124FDC6-24D4-721E-FAB7-4D3A2A6000F7}"/>
              </a:ext>
            </a:extLst>
          </p:cNvPr>
          <p:cNvSpPr txBox="1"/>
          <p:nvPr/>
        </p:nvSpPr>
        <p:spPr>
          <a:xfrm>
            <a:off x="11220604" y="8951595"/>
            <a:ext cx="2620767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??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A2E57217-D86F-3BFE-2524-771E4EA261E7}"/>
              </a:ext>
            </a:extLst>
          </p:cNvPr>
          <p:cNvSpPr txBox="1"/>
          <p:nvPr/>
        </p:nvSpPr>
        <p:spPr>
          <a:xfrm>
            <a:off x="14959411" y="8614325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Mahtab </a:t>
            </a:r>
            <a:r>
              <a:rPr lang="en-US" sz="1800" b="1" dirty="0" err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Hoorzad</a:t>
            </a:r>
            <a:endParaRPr lang="en-US" sz="1800" b="1" dirty="0">
              <a:solidFill>
                <a:srgbClr val="68DE68"/>
              </a:solidFill>
              <a:latin typeface="Neue Montreal Bold"/>
              <a:ea typeface="Neue Montreal Bold"/>
              <a:cs typeface="Neue Montreal Bold"/>
              <a:sym typeface="Neue Montreal Bold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76BB813D-6AE3-CDE2-60D9-54B194E90434}"/>
              </a:ext>
            </a:extLst>
          </p:cNvPr>
          <p:cNvSpPr txBox="1"/>
          <p:nvPr/>
        </p:nvSpPr>
        <p:spPr>
          <a:xfrm>
            <a:off x="14959411" y="8951595"/>
            <a:ext cx="2620767" cy="29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??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9612" y="4733195"/>
            <a:ext cx="12588776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chemeClr val="bg1"/>
                </a:solidFill>
                <a:latin typeface="Neue Montreal"/>
                <a:ea typeface="Neue Montreal"/>
                <a:cs typeface="Neue Montreal"/>
                <a:sym typeface="Neue Montreal"/>
              </a:rPr>
              <a:t>Over </a:t>
            </a:r>
            <a:r>
              <a:rPr lang="en-US" sz="5000" b="1" dirty="0">
                <a:solidFill>
                  <a:schemeClr val="bg1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 billion</a:t>
            </a:r>
            <a:r>
              <a:rPr lang="en-US" sz="5000" b="1" dirty="0">
                <a:solidFill>
                  <a:schemeClr val="bg1"/>
                </a:solidFill>
                <a:latin typeface="Neue Montreal"/>
                <a:ea typeface="Neue Montreal"/>
                <a:cs typeface="Neue Montreal"/>
                <a:sym typeface="Neue Montreal"/>
              </a:rPr>
              <a:t> </a:t>
            </a:r>
            <a:r>
              <a:rPr lang="en-US" sz="5000" dirty="0">
                <a:solidFill>
                  <a:schemeClr val="bg1"/>
                </a:solidFill>
                <a:latin typeface="Neue Montreal"/>
                <a:ea typeface="Neue Montreal"/>
                <a:cs typeface="Neue Montreal"/>
                <a:sym typeface="Neue Montreal"/>
              </a:rPr>
              <a:t>people are affected by NTDs</a:t>
            </a:r>
          </a:p>
        </p:txBody>
      </p:sp>
      <p:sp>
        <p:nvSpPr>
          <p:cNvPr id="3" name="Freeform 3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2638" y="947881"/>
            <a:ext cx="15185562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People requiring  interventions against NTDs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0AD6A19-541B-0CA5-97E5-756EE9606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0" b="15185"/>
          <a:stretch>
            <a:fillRect/>
          </a:stretch>
        </p:blipFill>
        <p:spPr bwMode="auto">
          <a:xfrm>
            <a:off x="871820" y="1798997"/>
            <a:ext cx="17568580" cy="858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6"/>
          <p:cNvGrpSpPr/>
          <p:nvPr/>
        </p:nvGrpSpPr>
        <p:grpSpPr>
          <a:xfrm>
            <a:off x="7500763" y="3484806"/>
            <a:ext cx="2688764" cy="809882"/>
            <a:chOff x="0" y="0"/>
            <a:chExt cx="761248" cy="5762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1248" cy="576222"/>
            </a:xfrm>
            <a:custGeom>
              <a:avLst/>
              <a:gdLst/>
              <a:ahLst/>
              <a:cxnLst/>
              <a:rect l="l" t="t" r="r" b="b"/>
              <a:pathLst>
                <a:path w="761248" h="576222">
                  <a:moveTo>
                    <a:pt x="0" y="0"/>
                  </a:moveTo>
                  <a:lnTo>
                    <a:pt x="761248" y="0"/>
                  </a:lnTo>
                  <a:lnTo>
                    <a:pt x="761248" y="576222"/>
                  </a:lnTo>
                  <a:lnTo>
                    <a:pt x="0" y="576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61248" cy="6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23">
            <a:extLst>
              <a:ext uri="{FF2B5EF4-FFF2-40B4-BE49-F238E27FC236}">
                <a16:creationId xmlns:a16="http://schemas.microsoft.com/office/drawing/2014/main" id="{70406972-940E-3238-6253-775BBB7B7E27}"/>
              </a:ext>
            </a:extLst>
          </p:cNvPr>
          <p:cNvSpPr txBox="1"/>
          <p:nvPr/>
        </p:nvSpPr>
        <p:spPr>
          <a:xfrm>
            <a:off x="994000" y="1797072"/>
            <a:ext cx="220181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2E2E2E"/>
                </a:solidFill>
                <a:latin typeface="Neue Montreal"/>
                <a:ea typeface="Neue Montreal"/>
                <a:cs typeface="Neue Montreal"/>
                <a:sym typeface="Neue Montreal"/>
              </a:rPr>
              <a:t>Source:</a:t>
            </a:r>
            <a:r>
              <a:rPr lang="en-US" sz="2999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WHO</a:t>
            </a:r>
          </a:p>
        </p:txBody>
      </p:sp>
      <p:pic>
        <p:nvPicPr>
          <p:cNvPr id="10" name="Picture 9" descr="A logo with a circle and text&#10;&#10;AI-generated content may be incorrect.">
            <a:extLst>
              <a:ext uri="{FF2B5EF4-FFF2-40B4-BE49-F238E27FC236}">
                <a16:creationId xmlns:a16="http://schemas.microsoft.com/office/drawing/2014/main" id="{A173B5BB-FF4E-C5F0-FAC6-6010400E2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9" b="30773"/>
          <a:stretch>
            <a:fillRect/>
          </a:stretch>
        </p:blipFill>
        <p:spPr>
          <a:xfrm>
            <a:off x="-152400" y="9274710"/>
            <a:ext cx="2727256" cy="988045"/>
          </a:xfrm>
          <a:prstGeom prst="rect">
            <a:avLst/>
          </a:prstGeom>
        </p:spPr>
      </p:pic>
      <p:grpSp>
        <p:nvGrpSpPr>
          <p:cNvPr id="11" name="Group 16">
            <a:extLst>
              <a:ext uri="{FF2B5EF4-FFF2-40B4-BE49-F238E27FC236}">
                <a16:creationId xmlns:a16="http://schemas.microsoft.com/office/drawing/2014/main" id="{E2B94F6D-225F-4A41-1676-B673359F3CA1}"/>
              </a:ext>
            </a:extLst>
          </p:cNvPr>
          <p:cNvGrpSpPr/>
          <p:nvPr/>
        </p:nvGrpSpPr>
        <p:grpSpPr>
          <a:xfrm>
            <a:off x="7252362" y="4225501"/>
            <a:ext cx="1627419" cy="1835997"/>
            <a:chOff x="0" y="0"/>
            <a:chExt cx="761248" cy="576222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E1EAA08-FC7C-F9C2-5E33-802EE1770803}"/>
                </a:ext>
              </a:extLst>
            </p:cNvPr>
            <p:cNvSpPr/>
            <p:nvPr/>
          </p:nvSpPr>
          <p:spPr>
            <a:xfrm>
              <a:off x="0" y="0"/>
              <a:ext cx="761248" cy="576222"/>
            </a:xfrm>
            <a:custGeom>
              <a:avLst/>
              <a:gdLst/>
              <a:ahLst/>
              <a:cxnLst/>
              <a:rect l="l" t="t" r="r" b="b"/>
              <a:pathLst>
                <a:path w="761248" h="576222">
                  <a:moveTo>
                    <a:pt x="0" y="0"/>
                  </a:moveTo>
                  <a:lnTo>
                    <a:pt x="761248" y="0"/>
                  </a:lnTo>
                  <a:lnTo>
                    <a:pt x="761248" y="576222"/>
                  </a:lnTo>
                  <a:lnTo>
                    <a:pt x="0" y="576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49D839FA-2A01-94D1-D6D5-5A288858C937}"/>
                </a:ext>
              </a:extLst>
            </p:cNvPr>
            <p:cNvSpPr txBox="1"/>
            <p:nvPr/>
          </p:nvSpPr>
          <p:spPr>
            <a:xfrm>
              <a:off x="0" y="-38100"/>
              <a:ext cx="761248" cy="6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16">
            <a:extLst>
              <a:ext uri="{FF2B5EF4-FFF2-40B4-BE49-F238E27FC236}">
                <a16:creationId xmlns:a16="http://schemas.microsoft.com/office/drawing/2014/main" id="{2A383FDA-F592-B286-1ACA-74A6F440E3F5}"/>
              </a:ext>
            </a:extLst>
          </p:cNvPr>
          <p:cNvGrpSpPr/>
          <p:nvPr/>
        </p:nvGrpSpPr>
        <p:grpSpPr>
          <a:xfrm>
            <a:off x="2574856" y="3931362"/>
            <a:ext cx="1997144" cy="809882"/>
            <a:chOff x="0" y="0"/>
            <a:chExt cx="761248" cy="576222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2897DE0A-EA8D-54F8-1EA9-3CA5B6BBB80E}"/>
                </a:ext>
              </a:extLst>
            </p:cNvPr>
            <p:cNvSpPr/>
            <p:nvPr/>
          </p:nvSpPr>
          <p:spPr>
            <a:xfrm>
              <a:off x="0" y="0"/>
              <a:ext cx="761248" cy="576222"/>
            </a:xfrm>
            <a:custGeom>
              <a:avLst/>
              <a:gdLst/>
              <a:ahLst/>
              <a:cxnLst/>
              <a:rect l="l" t="t" r="r" b="b"/>
              <a:pathLst>
                <a:path w="761248" h="576222">
                  <a:moveTo>
                    <a:pt x="0" y="0"/>
                  </a:moveTo>
                  <a:lnTo>
                    <a:pt x="761248" y="0"/>
                  </a:lnTo>
                  <a:lnTo>
                    <a:pt x="761248" y="576222"/>
                  </a:lnTo>
                  <a:lnTo>
                    <a:pt x="0" y="576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F1E82D00-4410-E091-D3F5-8556ABD6B4F5}"/>
                </a:ext>
              </a:extLst>
            </p:cNvPr>
            <p:cNvSpPr txBox="1"/>
            <p:nvPr/>
          </p:nvSpPr>
          <p:spPr>
            <a:xfrm>
              <a:off x="0" y="-38100"/>
              <a:ext cx="761248" cy="6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3D95908D-9201-EEF0-243C-12389CC6E6D5}"/>
              </a:ext>
            </a:extLst>
          </p:cNvPr>
          <p:cNvSpPr txBox="1"/>
          <p:nvPr/>
        </p:nvSpPr>
        <p:spPr>
          <a:xfrm>
            <a:off x="3678953" y="3957333"/>
            <a:ext cx="981097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>
                <a:latin typeface="Neue Montreal Bold"/>
                <a:ea typeface="Neue Montreal Bold"/>
                <a:cs typeface="Neue Montreal Bold"/>
                <a:sym typeface="Neue Montreal Bold"/>
              </a:rPr>
              <a:t>Mid U</a:t>
            </a:r>
            <a:r>
              <a:rPr lang="en-US" sz="1800" b="1" dirty="0">
                <a:latin typeface="Neue Montreal Bold"/>
                <a:ea typeface="Neue Montreal Bold"/>
                <a:cs typeface="Neue Montreal Bold"/>
                <a:sym typeface="Neue Montreal Bold"/>
              </a:rPr>
              <a:t>.S. 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DEDA8586-00B4-7FA0-F617-B06C953F2F31}"/>
              </a:ext>
            </a:extLst>
          </p:cNvPr>
          <p:cNvSpPr txBox="1"/>
          <p:nvPr/>
        </p:nvSpPr>
        <p:spPr>
          <a:xfrm>
            <a:off x="7620000" y="4302741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>
                <a:latin typeface="Neue Montreal Bold"/>
                <a:ea typeface="Neue Montreal Bold"/>
                <a:cs typeface="Neue Montreal Bold"/>
                <a:sym typeface="Neue Montreal Bold"/>
              </a:rPr>
              <a:t>East Africa</a:t>
            </a:r>
            <a:endParaRPr lang="en-US" sz="1800" b="1" dirty="0">
              <a:latin typeface="Neue Montreal Bold"/>
              <a:ea typeface="Neue Montreal Bold"/>
              <a:cs typeface="Neue Montreal Bold"/>
              <a:sym typeface="Neue Montreal Bold"/>
            </a:endParaRP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FC3570D1-97B9-F704-FB89-83388D60A49F}"/>
              </a:ext>
            </a:extLst>
          </p:cNvPr>
          <p:cNvSpPr txBox="1"/>
          <p:nvPr/>
        </p:nvSpPr>
        <p:spPr>
          <a:xfrm>
            <a:off x="8345726" y="3500913"/>
            <a:ext cx="2620767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1" dirty="0">
                <a:latin typeface="Neue Montreal Bold"/>
                <a:ea typeface="Neue Montreal Bold"/>
                <a:cs typeface="Neue Montreal Bold"/>
                <a:sym typeface="Neue Montreal Bold"/>
              </a:rPr>
              <a:t>Southern Europe</a:t>
            </a:r>
            <a:endParaRPr lang="en-US" sz="1800" b="1" dirty="0">
              <a:latin typeface="Neue Montreal Bold"/>
              <a:ea typeface="Neue Montreal Bold"/>
              <a:cs typeface="Neue Montreal Bold"/>
              <a:sym typeface="Neue Montreal Bold"/>
            </a:endParaRPr>
          </a:p>
        </p:txBody>
      </p:sp>
    </p:spTree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8F80F-7899-B589-A6DE-D26B7127C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DE7F3AC-CF19-A4C4-5DBE-79A007036081}"/>
              </a:ext>
            </a:extLst>
          </p:cNvPr>
          <p:cNvSpPr txBox="1"/>
          <p:nvPr/>
        </p:nvSpPr>
        <p:spPr>
          <a:xfrm>
            <a:off x="15224448" y="1258210"/>
            <a:ext cx="166337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Page 2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3553C1-69E8-3224-3FFF-0357F7C5588E}"/>
              </a:ext>
            </a:extLst>
          </p:cNvPr>
          <p:cNvGrpSpPr/>
          <p:nvPr/>
        </p:nvGrpSpPr>
        <p:grpSpPr>
          <a:xfrm>
            <a:off x="15623026" y="1344472"/>
            <a:ext cx="240861" cy="240861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8879401-3A26-A4B7-8B27-236AF748FB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2DB53F3-CC07-E3EA-31AF-24A4F49A00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95A74D6-571F-E1B9-6926-4C8983AD79F2}"/>
              </a:ext>
            </a:extLst>
          </p:cNvPr>
          <p:cNvSpPr txBox="1"/>
          <p:nvPr/>
        </p:nvSpPr>
        <p:spPr>
          <a:xfrm>
            <a:off x="1028699" y="745666"/>
            <a:ext cx="1642110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Global Surface Temperature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6F6011-42DC-A151-A6EB-3FA9C0F20A81}"/>
              </a:ext>
            </a:extLst>
          </p:cNvPr>
          <p:cNvSpPr txBox="1"/>
          <p:nvPr/>
        </p:nvSpPr>
        <p:spPr>
          <a:xfrm>
            <a:off x="7302139" y="3283498"/>
            <a:ext cx="1486904" cy="66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sz="3600" dirty="0"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78BFF4-A71A-6351-DB51-21A15D10F7F9}"/>
              </a:ext>
            </a:extLst>
          </p:cNvPr>
          <p:cNvSpPr txBox="1"/>
          <p:nvPr/>
        </p:nvSpPr>
        <p:spPr>
          <a:xfrm>
            <a:off x="13827766" y="2223869"/>
            <a:ext cx="1838623" cy="66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sz="3600" dirty="0"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18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754E2A4-3E15-69C7-1B6B-6F6903FBCE59}"/>
              </a:ext>
            </a:extLst>
          </p:cNvPr>
          <p:cNvSpPr txBox="1"/>
          <p:nvPr/>
        </p:nvSpPr>
        <p:spPr>
          <a:xfrm>
            <a:off x="10472656" y="3107616"/>
            <a:ext cx="1782217" cy="66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sz="3600" dirty="0"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15.5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BC93DB7-36AC-EE8B-E674-69DB6E05A5FB}"/>
              </a:ext>
            </a:extLst>
          </p:cNvPr>
          <p:cNvSpPr txBox="1"/>
          <p:nvPr/>
        </p:nvSpPr>
        <p:spPr>
          <a:xfrm rot="-5400000">
            <a:off x="-1148646" y="3835119"/>
            <a:ext cx="633243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Temperature, °C</a:t>
            </a:r>
          </a:p>
        </p:txBody>
      </p:sp>
      <p:pic>
        <p:nvPicPr>
          <p:cNvPr id="18" name="Picture 17" descr="A green rectangles with numbers&#10;&#10;AI-generated content may be incorrect.">
            <a:extLst>
              <a:ext uri="{FF2B5EF4-FFF2-40B4-BE49-F238E27FC236}">
                <a16:creationId xmlns:a16="http://schemas.microsoft.com/office/drawing/2014/main" id="{0862FC5D-AB4C-DB20-3392-5A9CF71D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22" y="2567347"/>
            <a:ext cx="13986305" cy="7475439"/>
          </a:xfrm>
          <a:prstGeom prst="rect">
            <a:avLst/>
          </a:prstGeom>
        </p:spPr>
      </p:pic>
      <p:pic>
        <p:nvPicPr>
          <p:cNvPr id="19" name="Picture 18" descr="A logo with a circle and text&#10;&#10;AI-generated content may be incorrect.">
            <a:extLst>
              <a:ext uri="{FF2B5EF4-FFF2-40B4-BE49-F238E27FC236}">
                <a16:creationId xmlns:a16="http://schemas.microsoft.com/office/drawing/2014/main" id="{C9A92576-09F0-DA88-DCE9-905BF41D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9" b="30773"/>
          <a:stretch>
            <a:fillRect/>
          </a:stretch>
        </p:blipFill>
        <p:spPr>
          <a:xfrm>
            <a:off x="-152400" y="9274710"/>
            <a:ext cx="2727256" cy="988045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C236A391-536C-9BB2-D6E2-687B455346E0}"/>
              </a:ext>
            </a:extLst>
          </p:cNvPr>
          <p:cNvSpPr txBox="1"/>
          <p:nvPr/>
        </p:nvSpPr>
        <p:spPr>
          <a:xfrm>
            <a:off x="3970110" y="3771900"/>
            <a:ext cx="1486904" cy="66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sz="3600" dirty="0"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13.7</a:t>
            </a:r>
          </a:p>
        </p:txBody>
      </p:sp>
    </p:spTree>
    <p:extLst>
      <p:ext uri="{BB962C8B-B14F-4D97-AF65-F5344CB8AC3E}">
        <p14:creationId xmlns:p14="http://schemas.microsoft.com/office/powerpoint/2010/main" val="334984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D62D-3F41-5445-E959-61A3BB6F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33CCCB2-63D6-1D53-21D9-1C2A1D72E9E3}"/>
              </a:ext>
            </a:extLst>
          </p:cNvPr>
          <p:cNvSpPr txBox="1"/>
          <p:nvPr/>
        </p:nvSpPr>
        <p:spPr>
          <a:xfrm>
            <a:off x="1562100" y="4284354"/>
            <a:ext cx="15163799" cy="1718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How do we forecast future hotspots for </a:t>
            </a:r>
            <a:r>
              <a:rPr lang="en-US" sz="50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NTDs </a:t>
            </a:r>
            <a:r>
              <a:rPr lang="en-US" sz="50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driven by </a:t>
            </a:r>
            <a:r>
              <a:rPr lang="en-US" sz="5000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climate change?</a:t>
            </a:r>
          </a:p>
        </p:txBody>
      </p:sp>
    </p:spTree>
    <p:extLst>
      <p:ext uri="{BB962C8B-B14F-4D97-AF65-F5344CB8AC3E}">
        <p14:creationId xmlns:p14="http://schemas.microsoft.com/office/powerpoint/2010/main" val="10679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191000" y="6286500"/>
            <a:ext cx="10750525" cy="75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spot tomorrow’s outbreaks </a:t>
            </a:r>
            <a:r>
              <a:rPr lang="en-US" sz="4800" b="1" dirty="0">
                <a:solidFill>
                  <a:srgbClr val="000000"/>
                </a:solidFill>
                <a:latin typeface="Neue Montreal Bold"/>
                <a:ea typeface="Neue Montreal"/>
                <a:cs typeface="Neue Montreal"/>
                <a:sym typeface="Neue Montreal Bold"/>
              </a:rPr>
              <a:t>Today</a:t>
            </a:r>
            <a:r>
              <a:rPr lang="en-US" sz="4500" b="1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.</a:t>
            </a:r>
          </a:p>
        </p:txBody>
      </p:sp>
      <p:pic>
        <p:nvPicPr>
          <p:cNvPr id="6" name="Picture 5" descr="A logo with a circle and text&#10;&#10;AI-generated content may be incorrect.">
            <a:extLst>
              <a:ext uri="{FF2B5EF4-FFF2-40B4-BE49-F238E27FC236}">
                <a16:creationId xmlns:a16="http://schemas.microsoft.com/office/drawing/2014/main" id="{9C927EBB-6D05-1E54-7B8F-6007A68BA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8" b="35955"/>
          <a:stretch>
            <a:fillRect/>
          </a:stretch>
        </p:blipFill>
        <p:spPr>
          <a:xfrm>
            <a:off x="4679886" y="3390900"/>
            <a:ext cx="9042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6636" y="4339276"/>
            <a:ext cx="3283480" cy="725505"/>
            <a:chOff x="0" y="0"/>
            <a:chExt cx="1097574" cy="2425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7574" cy="242516"/>
            </a:xfrm>
            <a:custGeom>
              <a:avLst/>
              <a:gdLst/>
              <a:ahLst/>
              <a:cxnLst/>
              <a:rect l="l" t="t" r="r" b="b"/>
              <a:pathLst>
                <a:path w="1097574" h="242516">
                  <a:moveTo>
                    <a:pt x="47157" y="0"/>
                  </a:moveTo>
                  <a:lnTo>
                    <a:pt x="1050417" y="0"/>
                  </a:lnTo>
                  <a:cubicBezTo>
                    <a:pt x="1062924" y="0"/>
                    <a:pt x="1074918" y="4968"/>
                    <a:pt x="1083762" y="13812"/>
                  </a:cubicBezTo>
                  <a:cubicBezTo>
                    <a:pt x="1092605" y="22656"/>
                    <a:pt x="1097574" y="34650"/>
                    <a:pt x="1097574" y="47157"/>
                  </a:cubicBezTo>
                  <a:lnTo>
                    <a:pt x="1097574" y="195359"/>
                  </a:lnTo>
                  <a:cubicBezTo>
                    <a:pt x="1097574" y="207866"/>
                    <a:pt x="1092605" y="219860"/>
                    <a:pt x="1083762" y="228704"/>
                  </a:cubicBezTo>
                  <a:cubicBezTo>
                    <a:pt x="1074918" y="237547"/>
                    <a:pt x="1062924" y="242516"/>
                    <a:pt x="1050417" y="242516"/>
                  </a:cubicBezTo>
                  <a:lnTo>
                    <a:pt x="47157" y="242516"/>
                  </a:lnTo>
                  <a:cubicBezTo>
                    <a:pt x="34650" y="242516"/>
                    <a:pt x="22656" y="237547"/>
                    <a:pt x="13812" y="228704"/>
                  </a:cubicBezTo>
                  <a:cubicBezTo>
                    <a:pt x="4968" y="219860"/>
                    <a:pt x="0" y="207866"/>
                    <a:pt x="0" y="195359"/>
                  </a:cubicBezTo>
                  <a:lnTo>
                    <a:pt x="0" y="47157"/>
                  </a:lnTo>
                  <a:cubicBezTo>
                    <a:pt x="0" y="34650"/>
                    <a:pt x="4968" y="22656"/>
                    <a:pt x="13812" y="13812"/>
                  </a:cubicBezTo>
                  <a:cubicBezTo>
                    <a:pt x="22656" y="4968"/>
                    <a:pt x="34650" y="0"/>
                    <a:pt x="47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7574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36636" y="5249284"/>
            <a:ext cx="3283480" cy="725505"/>
            <a:chOff x="0" y="0"/>
            <a:chExt cx="1097574" cy="242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7574" cy="242516"/>
            </a:xfrm>
            <a:custGeom>
              <a:avLst/>
              <a:gdLst/>
              <a:ahLst/>
              <a:cxnLst/>
              <a:rect l="l" t="t" r="r" b="b"/>
              <a:pathLst>
                <a:path w="1097574" h="242516">
                  <a:moveTo>
                    <a:pt x="47157" y="0"/>
                  </a:moveTo>
                  <a:lnTo>
                    <a:pt x="1050417" y="0"/>
                  </a:lnTo>
                  <a:cubicBezTo>
                    <a:pt x="1062924" y="0"/>
                    <a:pt x="1074918" y="4968"/>
                    <a:pt x="1083762" y="13812"/>
                  </a:cubicBezTo>
                  <a:cubicBezTo>
                    <a:pt x="1092605" y="22656"/>
                    <a:pt x="1097574" y="34650"/>
                    <a:pt x="1097574" y="47157"/>
                  </a:cubicBezTo>
                  <a:lnTo>
                    <a:pt x="1097574" y="195359"/>
                  </a:lnTo>
                  <a:cubicBezTo>
                    <a:pt x="1097574" y="207866"/>
                    <a:pt x="1092605" y="219860"/>
                    <a:pt x="1083762" y="228704"/>
                  </a:cubicBezTo>
                  <a:cubicBezTo>
                    <a:pt x="1074918" y="237547"/>
                    <a:pt x="1062924" y="242516"/>
                    <a:pt x="1050417" y="242516"/>
                  </a:cubicBezTo>
                  <a:lnTo>
                    <a:pt x="47157" y="242516"/>
                  </a:lnTo>
                  <a:cubicBezTo>
                    <a:pt x="34650" y="242516"/>
                    <a:pt x="22656" y="237547"/>
                    <a:pt x="13812" y="228704"/>
                  </a:cubicBezTo>
                  <a:cubicBezTo>
                    <a:pt x="4968" y="219860"/>
                    <a:pt x="0" y="207866"/>
                    <a:pt x="0" y="195359"/>
                  </a:cubicBezTo>
                  <a:lnTo>
                    <a:pt x="0" y="47157"/>
                  </a:lnTo>
                  <a:cubicBezTo>
                    <a:pt x="0" y="34650"/>
                    <a:pt x="4968" y="22656"/>
                    <a:pt x="13812" y="13812"/>
                  </a:cubicBezTo>
                  <a:cubicBezTo>
                    <a:pt x="22656" y="4968"/>
                    <a:pt x="34650" y="0"/>
                    <a:pt x="47157" y="0"/>
                  </a:cubicBezTo>
                  <a:close/>
                </a:path>
              </a:pathLst>
            </a:custGeom>
            <a:solidFill>
              <a:srgbClr val="C8C9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97574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34979" y="2951514"/>
            <a:ext cx="1694546" cy="1062530"/>
            <a:chOff x="0" y="0"/>
            <a:chExt cx="566438" cy="355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6438" cy="355173"/>
            </a:xfrm>
            <a:custGeom>
              <a:avLst/>
              <a:gdLst/>
              <a:ahLst/>
              <a:cxnLst/>
              <a:rect l="l" t="t" r="r" b="b"/>
              <a:pathLst>
                <a:path w="566438" h="355173">
                  <a:moveTo>
                    <a:pt x="91375" y="0"/>
                  </a:moveTo>
                  <a:lnTo>
                    <a:pt x="475064" y="0"/>
                  </a:lnTo>
                  <a:cubicBezTo>
                    <a:pt x="499298" y="0"/>
                    <a:pt x="522539" y="9627"/>
                    <a:pt x="539675" y="26763"/>
                  </a:cubicBezTo>
                  <a:cubicBezTo>
                    <a:pt x="556812" y="43899"/>
                    <a:pt x="566438" y="67141"/>
                    <a:pt x="566438" y="91375"/>
                  </a:cubicBezTo>
                  <a:lnTo>
                    <a:pt x="566438" y="263799"/>
                  </a:lnTo>
                  <a:cubicBezTo>
                    <a:pt x="566438" y="288033"/>
                    <a:pt x="556812" y="311274"/>
                    <a:pt x="539675" y="328410"/>
                  </a:cubicBezTo>
                  <a:cubicBezTo>
                    <a:pt x="522539" y="345546"/>
                    <a:pt x="499298" y="355173"/>
                    <a:pt x="475064" y="355173"/>
                  </a:cubicBezTo>
                  <a:lnTo>
                    <a:pt x="91375" y="355173"/>
                  </a:lnTo>
                  <a:cubicBezTo>
                    <a:pt x="67141" y="355173"/>
                    <a:pt x="43899" y="345546"/>
                    <a:pt x="26763" y="328410"/>
                  </a:cubicBezTo>
                  <a:cubicBezTo>
                    <a:pt x="9627" y="311274"/>
                    <a:pt x="0" y="288033"/>
                    <a:pt x="0" y="263799"/>
                  </a:cubicBezTo>
                  <a:lnTo>
                    <a:pt x="0" y="91375"/>
                  </a:lnTo>
                  <a:cubicBezTo>
                    <a:pt x="0" y="67141"/>
                    <a:pt x="9627" y="43899"/>
                    <a:pt x="26763" y="26763"/>
                  </a:cubicBezTo>
                  <a:cubicBezTo>
                    <a:pt x="43899" y="9627"/>
                    <a:pt x="67141" y="0"/>
                    <a:pt x="91375" y="0"/>
                  </a:cubicBezTo>
                  <a:close/>
                </a:path>
              </a:pathLst>
            </a:custGeom>
            <a:solidFill>
              <a:srgbClr val="0058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66438" cy="39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34979" y="4339276"/>
            <a:ext cx="1694546" cy="725505"/>
            <a:chOff x="0" y="0"/>
            <a:chExt cx="566438" cy="2425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438" cy="242516"/>
            </a:xfrm>
            <a:custGeom>
              <a:avLst/>
              <a:gdLst/>
              <a:ahLst/>
              <a:cxnLst/>
              <a:rect l="l" t="t" r="r" b="b"/>
              <a:pathLst>
                <a:path w="566438" h="242516">
                  <a:moveTo>
                    <a:pt x="91375" y="0"/>
                  </a:moveTo>
                  <a:lnTo>
                    <a:pt x="475064" y="0"/>
                  </a:lnTo>
                  <a:cubicBezTo>
                    <a:pt x="499298" y="0"/>
                    <a:pt x="522539" y="9627"/>
                    <a:pt x="539675" y="26763"/>
                  </a:cubicBezTo>
                  <a:cubicBezTo>
                    <a:pt x="556812" y="43899"/>
                    <a:pt x="566438" y="67141"/>
                    <a:pt x="566438" y="91375"/>
                  </a:cubicBezTo>
                  <a:lnTo>
                    <a:pt x="566438" y="151141"/>
                  </a:lnTo>
                  <a:cubicBezTo>
                    <a:pt x="566438" y="175375"/>
                    <a:pt x="556812" y="198617"/>
                    <a:pt x="539675" y="215753"/>
                  </a:cubicBezTo>
                  <a:cubicBezTo>
                    <a:pt x="522539" y="232889"/>
                    <a:pt x="499298" y="242516"/>
                    <a:pt x="475064" y="242516"/>
                  </a:cubicBezTo>
                  <a:lnTo>
                    <a:pt x="91375" y="242516"/>
                  </a:lnTo>
                  <a:cubicBezTo>
                    <a:pt x="67141" y="242516"/>
                    <a:pt x="43899" y="232889"/>
                    <a:pt x="26763" y="215753"/>
                  </a:cubicBezTo>
                  <a:cubicBezTo>
                    <a:pt x="9627" y="198617"/>
                    <a:pt x="0" y="175375"/>
                    <a:pt x="0" y="151141"/>
                  </a:cubicBezTo>
                  <a:lnTo>
                    <a:pt x="0" y="91375"/>
                  </a:lnTo>
                  <a:cubicBezTo>
                    <a:pt x="0" y="67141"/>
                    <a:pt x="9627" y="43899"/>
                    <a:pt x="26763" y="26763"/>
                  </a:cubicBezTo>
                  <a:cubicBezTo>
                    <a:pt x="43899" y="9627"/>
                    <a:pt x="67141" y="0"/>
                    <a:pt x="9137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66438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solidFill>
                  <a:srgbClr val="FFFF00"/>
                </a:solidFill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934979" y="5135305"/>
            <a:ext cx="1694546" cy="841180"/>
            <a:chOff x="0" y="-38100"/>
            <a:chExt cx="566438" cy="2811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6438" cy="243083"/>
            </a:xfrm>
            <a:custGeom>
              <a:avLst/>
              <a:gdLst/>
              <a:ahLst/>
              <a:cxnLst/>
              <a:rect l="l" t="t" r="r" b="b"/>
              <a:pathLst>
                <a:path w="566438" h="242516">
                  <a:moveTo>
                    <a:pt x="91375" y="0"/>
                  </a:moveTo>
                  <a:lnTo>
                    <a:pt x="475064" y="0"/>
                  </a:lnTo>
                  <a:cubicBezTo>
                    <a:pt x="499298" y="0"/>
                    <a:pt x="522539" y="9627"/>
                    <a:pt x="539675" y="26763"/>
                  </a:cubicBezTo>
                  <a:cubicBezTo>
                    <a:pt x="556812" y="43899"/>
                    <a:pt x="566438" y="67141"/>
                    <a:pt x="566438" y="91375"/>
                  </a:cubicBezTo>
                  <a:lnTo>
                    <a:pt x="566438" y="151141"/>
                  </a:lnTo>
                  <a:cubicBezTo>
                    <a:pt x="566438" y="175375"/>
                    <a:pt x="556812" y="198617"/>
                    <a:pt x="539675" y="215753"/>
                  </a:cubicBezTo>
                  <a:cubicBezTo>
                    <a:pt x="522539" y="232889"/>
                    <a:pt x="499298" y="242516"/>
                    <a:pt x="475064" y="242516"/>
                  </a:cubicBezTo>
                  <a:lnTo>
                    <a:pt x="91375" y="242516"/>
                  </a:lnTo>
                  <a:cubicBezTo>
                    <a:pt x="67141" y="242516"/>
                    <a:pt x="43899" y="232889"/>
                    <a:pt x="26763" y="215753"/>
                  </a:cubicBezTo>
                  <a:cubicBezTo>
                    <a:pt x="9627" y="198617"/>
                    <a:pt x="0" y="175375"/>
                    <a:pt x="0" y="151141"/>
                  </a:cubicBezTo>
                  <a:lnTo>
                    <a:pt x="0" y="91375"/>
                  </a:lnTo>
                  <a:cubicBezTo>
                    <a:pt x="0" y="67141"/>
                    <a:pt x="9627" y="43899"/>
                    <a:pt x="26763" y="26763"/>
                  </a:cubicBezTo>
                  <a:cubicBezTo>
                    <a:pt x="43899" y="9627"/>
                    <a:pt x="67141" y="0"/>
                    <a:pt x="9137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>
                <a:solidFill>
                  <a:srgbClr val="FFDE59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66438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solidFill>
                  <a:srgbClr val="FFDE59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36636" y="6217638"/>
            <a:ext cx="3283480" cy="725505"/>
            <a:chOff x="0" y="0"/>
            <a:chExt cx="1097574" cy="2425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7574" cy="242516"/>
            </a:xfrm>
            <a:custGeom>
              <a:avLst/>
              <a:gdLst/>
              <a:ahLst/>
              <a:cxnLst/>
              <a:rect l="l" t="t" r="r" b="b"/>
              <a:pathLst>
                <a:path w="1097574" h="242516">
                  <a:moveTo>
                    <a:pt x="47157" y="0"/>
                  </a:moveTo>
                  <a:lnTo>
                    <a:pt x="1050417" y="0"/>
                  </a:lnTo>
                  <a:cubicBezTo>
                    <a:pt x="1062924" y="0"/>
                    <a:pt x="1074918" y="4968"/>
                    <a:pt x="1083762" y="13812"/>
                  </a:cubicBezTo>
                  <a:cubicBezTo>
                    <a:pt x="1092605" y="22656"/>
                    <a:pt x="1097574" y="34650"/>
                    <a:pt x="1097574" y="47157"/>
                  </a:cubicBezTo>
                  <a:lnTo>
                    <a:pt x="1097574" y="195359"/>
                  </a:lnTo>
                  <a:cubicBezTo>
                    <a:pt x="1097574" y="207866"/>
                    <a:pt x="1092605" y="219860"/>
                    <a:pt x="1083762" y="228704"/>
                  </a:cubicBezTo>
                  <a:cubicBezTo>
                    <a:pt x="1074918" y="237547"/>
                    <a:pt x="1062924" y="242516"/>
                    <a:pt x="1050417" y="242516"/>
                  </a:cubicBezTo>
                  <a:lnTo>
                    <a:pt x="47157" y="242516"/>
                  </a:lnTo>
                  <a:cubicBezTo>
                    <a:pt x="34650" y="242516"/>
                    <a:pt x="22656" y="237547"/>
                    <a:pt x="13812" y="228704"/>
                  </a:cubicBezTo>
                  <a:cubicBezTo>
                    <a:pt x="4968" y="219860"/>
                    <a:pt x="0" y="207866"/>
                    <a:pt x="0" y="195359"/>
                  </a:cubicBezTo>
                  <a:lnTo>
                    <a:pt x="0" y="47157"/>
                  </a:lnTo>
                  <a:cubicBezTo>
                    <a:pt x="0" y="34650"/>
                    <a:pt x="4968" y="22656"/>
                    <a:pt x="13812" y="13812"/>
                  </a:cubicBezTo>
                  <a:cubicBezTo>
                    <a:pt x="22656" y="4968"/>
                    <a:pt x="34650" y="0"/>
                    <a:pt x="47157" y="0"/>
                  </a:cubicBezTo>
                  <a:close/>
                </a:path>
              </a:pathLst>
            </a:custGeom>
            <a:solidFill>
              <a:srgbClr val="C8C9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97574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436636" y="7181268"/>
            <a:ext cx="3283480" cy="725505"/>
            <a:chOff x="0" y="0"/>
            <a:chExt cx="1097574" cy="2425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7574" cy="242516"/>
            </a:xfrm>
            <a:custGeom>
              <a:avLst/>
              <a:gdLst/>
              <a:ahLst/>
              <a:cxnLst/>
              <a:rect l="l" t="t" r="r" b="b"/>
              <a:pathLst>
                <a:path w="1097574" h="242516">
                  <a:moveTo>
                    <a:pt x="47157" y="0"/>
                  </a:moveTo>
                  <a:lnTo>
                    <a:pt x="1050417" y="0"/>
                  </a:lnTo>
                  <a:cubicBezTo>
                    <a:pt x="1062924" y="0"/>
                    <a:pt x="1074918" y="4968"/>
                    <a:pt x="1083762" y="13812"/>
                  </a:cubicBezTo>
                  <a:cubicBezTo>
                    <a:pt x="1092605" y="22656"/>
                    <a:pt x="1097574" y="34650"/>
                    <a:pt x="1097574" y="47157"/>
                  </a:cubicBezTo>
                  <a:lnTo>
                    <a:pt x="1097574" y="195359"/>
                  </a:lnTo>
                  <a:cubicBezTo>
                    <a:pt x="1097574" y="207866"/>
                    <a:pt x="1092605" y="219860"/>
                    <a:pt x="1083762" y="228704"/>
                  </a:cubicBezTo>
                  <a:cubicBezTo>
                    <a:pt x="1074918" y="237547"/>
                    <a:pt x="1062924" y="242516"/>
                    <a:pt x="1050417" y="242516"/>
                  </a:cubicBezTo>
                  <a:lnTo>
                    <a:pt x="47157" y="242516"/>
                  </a:lnTo>
                  <a:cubicBezTo>
                    <a:pt x="34650" y="242516"/>
                    <a:pt x="22656" y="237547"/>
                    <a:pt x="13812" y="228704"/>
                  </a:cubicBezTo>
                  <a:cubicBezTo>
                    <a:pt x="4968" y="219860"/>
                    <a:pt x="0" y="207866"/>
                    <a:pt x="0" y="195359"/>
                  </a:cubicBezTo>
                  <a:lnTo>
                    <a:pt x="0" y="47157"/>
                  </a:lnTo>
                  <a:cubicBezTo>
                    <a:pt x="0" y="34650"/>
                    <a:pt x="4968" y="22656"/>
                    <a:pt x="13812" y="13812"/>
                  </a:cubicBezTo>
                  <a:cubicBezTo>
                    <a:pt x="22656" y="4968"/>
                    <a:pt x="34650" y="0"/>
                    <a:pt x="47157" y="0"/>
                  </a:cubicBezTo>
                  <a:close/>
                </a:path>
              </a:pathLst>
            </a:custGeom>
            <a:solidFill>
              <a:srgbClr val="C8C9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97574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34979" y="6217638"/>
            <a:ext cx="1694546" cy="725505"/>
            <a:chOff x="0" y="0"/>
            <a:chExt cx="566438" cy="2425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66438" cy="242516"/>
            </a:xfrm>
            <a:custGeom>
              <a:avLst/>
              <a:gdLst/>
              <a:ahLst/>
              <a:cxnLst/>
              <a:rect l="l" t="t" r="r" b="b"/>
              <a:pathLst>
                <a:path w="566438" h="242516">
                  <a:moveTo>
                    <a:pt x="91375" y="0"/>
                  </a:moveTo>
                  <a:lnTo>
                    <a:pt x="475064" y="0"/>
                  </a:lnTo>
                  <a:cubicBezTo>
                    <a:pt x="499298" y="0"/>
                    <a:pt x="522539" y="9627"/>
                    <a:pt x="539675" y="26763"/>
                  </a:cubicBezTo>
                  <a:cubicBezTo>
                    <a:pt x="556812" y="43899"/>
                    <a:pt x="566438" y="67141"/>
                    <a:pt x="566438" y="91375"/>
                  </a:cubicBezTo>
                  <a:lnTo>
                    <a:pt x="566438" y="151141"/>
                  </a:lnTo>
                  <a:cubicBezTo>
                    <a:pt x="566438" y="175375"/>
                    <a:pt x="556812" y="198617"/>
                    <a:pt x="539675" y="215753"/>
                  </a:cubicBezTo>
                  <a:cubicBezTo>
                    <a:pt x="522539" y="232889"/>
                    <a:pt x="499298" y="242516"/>
                    <a:pt x="475064" y="242516"/>
                  </a:cubicBezTo>
                  <a:lnTo>
                    <a:pt x="91375" y="242516"/>
                  </a:lnTo>
                  <a:cubicBezTo>
                    <a:pt x="67141" y="242516"/>
                    <a:pt x="43899" y="232889"/>
                    <a:pt x="26763" y="215753"/>
                  </a:cubicBezTo>
                  <a:cubicBezTo>
                    <a:pt x="9627" y="198617"/>
                    <a:pt x="0" y="175375"/>
                    <a:pt x="0" y="151141"/>
                  </a:cubicBezTo>
                  <a:lnTo>
                    <a:pt x="0" y="91375"/>
                  </a:lnTo>
                  <a:cubicBezTo>
                    <a:pt x="0" y="67141"/>
                    <a:pt x="9627" y="43899"/>
                    <a:pt x="26763" y="26763"/>
                  </a:cubicBezTo>
                  <a:cubicBezTo>
                    <a:pt x="43899" y="9627"/>
                    <a:pt x="67141" y="0"/>
                    <a:pt x="9137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66438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934979" y="7181268"/>
            <a:ext cx="1694546" cy="725505"/>
            <a:chOff x="0" y="0"/>
            <a:chExt cx="566438" cy="2425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6438" cy="242516"/>
            </a:xfrm>
            <a:custGeom>
              <a:avLst/>
              <a:gdLst/>
              <a:ahLst/>
              <a:cxnLst/>
              <a:rect l="l" t="t" r="r" b="b"/>
              <a:pathLst>
                <a:path w="566438" h="242516">
                  <a:moveTo>
                    <a:pt x="91375" y="0"/>
                  </a:moveTo>
                  <a:lnTo>
                    <a:pt x="475064" y="0"/>
                  </a:lnTo>
                  <a:cubicBezTo>
                    <a:pt x="499298" y="0"/>
                    <a:pt x="522539" y="9627"/>
                    <a:pt x="539675" y="26763"/>
                  </a:cubicBezTo>
                  <a:cubicBezTo>
                    <a:pt x="556812" y="43899"/>
                    <a:pt x="566438" y="67141"/>
                    <a:pt x="566438" y="91375"/>
                  </a:cubicBezTo>
                  <a:lnTo>
                    <a:pt x="566438" y="151141"/>
                  </a:lnTo>
                  <a:cubicBezTo>
                    <a:pt x="566438" y="175375"/>
                    <a:pt x="556812" y="198617"/>
                    <a:pt x="539675" y="215753"/>
                  </a:cubicBezTo>
                  <a:cubicBezTo>
                    <a:pt x="522539" y="232889"/>
                    <a:pt x="499298" y="242516"/>
                    <a:pt x="475064" y="242516"/>
                  </a:cubicBezTo>
                  <a:lnTo>
                    <a:pt x="91375" y="242516"/>
                  </a:lnTo>
                  <a:cubicBezTo>
                    <a:pt x="67141" y="242516"/>
                    <a:pt x="43899" y="232889"/>
                    <a:pt x="26763" y="215753"/>
                  </a:cubicBezTo>
                  <a:cubicBezTo>
                    <a:pt x="9627" y="198617"/>
                    <a:pt x="0" y="175375"/>
                    <a:pt x="0" y="151141"/>
                  </a:cubicBezTo>
                  <a:lnTo>
                    <a:pt x="0" y="91375"/>
                  </a:lnTo>
                  <a:cubicBezTo>
                    <a:pt x="0" y="67141"/>
                    <a:pt x="9627" y="43899"/>
                    <a:pt x="26763" y="26763"/>
                  </a:cubicBezTo>
                  <a:cubicBezTo>
                    <a:pt x="43899" y="9627"/>
                    <a:pt x="67141" y="0"/>
                    <a:pt x="91375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66438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679871" y="4502426"/>
            <a:ext cx="279700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425" b="1" dirty="0" err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Zoniq</a:t>
            </a:r>
            <a:endParaRPr lang="en-US" sz="2425" b="1" dirty="0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79871" y="5452038"/>
            <a:ext cx="279700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425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CLIMSEDIS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34978" y="3307801"/>
            <a:ext cx="169454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3"/>
              </a:lnSpc>
            </a:pPr>
            <a:r>
              <a:rPr lang="en-US" sz="1966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Scope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79871" y="6420392"/>
            <a:ext cx="279700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425" b="1" dirty="0" err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Arborverse</a:t>
            </a:r>
            <a:endParaRPr lang="en-US" sz="2425" b="1" dirty="0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679871" y="7384022"/>
            <a:ext cx="279700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425" b="1" dirty="0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IMACS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7848600" y="2933700"/>
            <a:ext cx="1695020" cy="1062530"/>
            <a:chOff x="0" y="0"/>
            <a:chExt cx="566597" cy="35517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66597" cy="355173"/>
            </a:xfrm>
            <a:custGeom>
              <a:avLst/>
              <a:gdLst/>
              <a:ahLst/>
              <a:cxnLst/>
              <a:rect l="l" t="t" r="r" b="b"/>
              <a:pathLst>
                <a:path w="566597" h="355173">
                  <a:moveTo>
                    <a:pt x="91349" y="0"/>
                  </a:moveTo>
                  <a:lnTo>
                    <a:pt x="475248" y="0"/>
                  </a:lnTo>
                  <a:cubicBezTo>
                    <a:pt x="525699" y="0"/>
                    <a:pt x="566597" y="40898"/>
                    <a:pt x="566597" y="91349"/>
                  </a:cubicBezTo>
                  <a:lnTo>
                    <a:pt x="566597" y="263824"/>
                  </a:lnTo>
                  <a:cubicBezTo>
                    <a:pt x="566597" y="314275"/>
                    <a:pt x="525699" y="355173"/>
                    <a:pt x="475248" y="355173"/>
                  </a:cubicBezTo>
                  <a:lnTo>
                    <a:pt x="91349" y="355173"/>
                  </a:lnTo>
                  <a:cubicBezTo>
                    <a:pt x="40898" y="355173"/>
                    <a:pt x="0" y="314275"/>
                    <a:pt x="0" y="263824"/>
                  </a:cubicBezTo>
                  <a:lnTo>
                    <a:pt x="0" y="91349"/>
                  </a:lnTo>
                  <a:cubicBezTo>
                    <a:pt x="0" y="40898"/>
                    <a:pt x="40898" y="0"/>
                    <a:pt x="91349" y="0"/>
                  </a:cubicBezTo>
                  <a:close/>
                </a:path>
              </a:pathLst>
            </a:custGeom>
            <a:solidFill>
              <a:srgbClr val="00582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66597" cy="39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848600" y="4358263"/>
            <a:ext cx="1668487" cy="725505"/>
            <a:chOff x="0" y="0"/>
            <a:chExt cx="557727" cy="24251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57727" cy="242516"/>
            </a:xfrm>
            <a:custGeom>
              <a:avLst/>
              <a:gdLst/>
              <a:ahLst/>
              <a:cxnLst/>
              <a:rect l="l" t="t" r="r" b="b"/>
              <a:pathLst>
                <a:path w="557727" h="242516">
                  <a:moveTo>
                    <a:pt x="92802" y="0"/>
                  </a:moveTo>
                  <a:lnTo>
                    <a:pt x="464926" y="0"/>
                  </a:lnTo>
                  <a:cubicBezTo>
                    <a:pt x="489538" y="0"/>
                    <a:pt x="513143" y="9777"/>
                    <a:pt x="530546" y="27181"/>
                  </a:cubicBezTo>
                  <a:cubicBezTo>
                    <a:pt x="547950" y="44585"/>
                    <a:pt x="557727" y="68189"/>
                    <a:pt x="557727" y="92802"/>
                  </a:cubicBezTo>
                  <a:lnTo>
                    <a:pt x="557727" y="149714"/>
                  </a:lnTo>
                  <a:cubicBezTo>
                    <a:pt x="557727" y="200967"/>
                    <a:pt x="516179" y="242516"/>
                    <a:pt x="464926" y="242516"/>
                  </a:cubicBezTo>
                  <a:lnTo>
                    <a:pt x="92802" y="242516"/>
                  </a:lnTo>
                  <a:cubicBezTo>
                    <a:pt x="41549" y="242516"/>
                    <a:pt x="0" y="200967"/>
                    <a:pt x="0" y="149714"/>
                  </a:cubicBezTo>
                  <a:lnTo>
                    <a:pt x="0" y="92802"/>
                  </a:lnTo>
                  <a:cubicBezTo>
                    <a:pt x="0" y="41549"/>
                    <a:pt x="41549" y="0"/>
                    <a:pt x="92802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557727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848600" y="5268271"/>
            <a:ext cx="1668487" cy="725505"/>
            <a:chOff x="0" y="0"/>
            <a:chExt cx="557727" cy="24251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57727" cy="242516"/>
            </a:xfrm>
            <a:custGeom>
              <a:avLst/>
              <a:gdLst/>
              <a:ahLst/>
              <a:cxnLst/>
              <a:rect l="l" t="t" r="r" b="b"/>
              <a:pathLst>
                <a:path w="557727" h="242516">
                  <a:moveTo>
                    <a:pt x="92802" y="0"/>
                  </a:moveTo>
                  <a:lnTo>
                    <a:pt x="464926" y="0"/>
                  </a:lnTo>
                  <a:cubicBezTo>
                    <a:pt x="489538" y="0"/>
                    <a:pt x="513143" y="9777"/>
                    <a:pt x="530546" y="27181"/>
                  </a:cubicBezTo>
                  <a:cubicBezTo>
                    <a:pt x="547950" y="44585"/>
                    <a:pt x="557727" y="68189"/>
                    <a:pt x="557727" y="92802"/>
                  </a:cubicBezTo>
                  <a:lnTo>
                    <a:pt x="557727" y="149714"/>
                  </a:lnTo>
                  <a:cubicBezTo>
                    <a:pt x="557727" y="200967"/>
                    <a:pt x="516179" y="242516"/>
                    <a:pt x="464926" y="242516"/>
                  </a:cubicBezTo>
                  <a:lnTo>
                    <a:pt x="92802" y="242516"/>
                  </a:lnTo>
                  <a:cubicBezTo>
                    <a:pt x="41549" y="242516"/>
                    <a:pt x="0" y="200967"/>
                    <a:pt x="0" y="149714"/>
                  </a:cubicBezTo>
                  <a:lnTo>
                    <a:pt x="0" y="92802"/>
                  </a:lnTo>
                  <a:cubicBezTo>
                    <a:pt x="0" y="41549"/>
                    <a:pt x="41549" y="0"/>
                    <a:pt x="9280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57727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848600" y="6236625"/>
            <a:ext cx="1695020" cy="725505"/>
            <a:chOff x="0" y="0"/>
            <a:chExt cx="566597" cy="24251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66597" cy="242516"/>
            </a:xfrm>
            <a:custGeom>
              <a:avLst/>
              <a:gdLst/>
              <a:ahLst/>
              <a:cxnLst/>
              <a:rect l="l" t="t" r="r" b="b"/>
              <a:pathLst>
                <a:path w="566597" h="242516">
                  <a:moveTo>
                    <a:pt x="91349" y="0"/>
                  </a:moveTo>
                  <a:lnTo>
                    <a:pt x="475248" y="0"/>
                  </a:lnTo>
                  <a:cubicBezTo>
                    <a:pt x="525699" y="0"/>
                    <a:pt x="566597" y="40898"/>
                    <a:pt x="566597" y="91349"/>
                  </a:cubicBezTo>
                  <a:lnTo>
                    <a:pt x="566597" y="151167"/>
                  </a:lnTo>
                  <a:cubicBezTo>
                    <a:pt x="566597" y="201617"/>
                    <a:pt x="525699" y="242516"/>
                    <a:pt x="475248" y="242516"/>
                  </a:cubicBezTo>
                  <a:lnTo>
                    <a:pt x="91349" y="242516"/>
                  </a:lnTo>
                  <a:cubicBezTo>
                    <a:pt x="40898" y="242516"/>
                    <a:pt x="0" y="201617"/>
                    <a:pt x="0" y="151167"/>
                  </a:cubicBezTo>
                  <a:lnTo>
                    <a:pt x="0" y="91349"/>
                  </a:lnTo>
                  <a:cubicBezTo>
                    <a:pt x="0" y="40898"/>
                    <a:pt x="40898" y="0"/>
                    <a:pt x="91349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566597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7848600" y="7200255"/>
            <a:ext cx="1668487" cy="725505"/>
            <a:chOff x="0" y="0"/>
            <a:chExt cx="557727" cy="242516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557727" cy="242516"/>
            </a:xfrm>
            <a:custGeom>
              <a:avLst/>
              <a:gdLst/>
              <a:ahLst/>
              <a:cxnLst/>
              <a:rect l="l" t="t" r="r" b="b"/>
              <a:pathLst>
                <a:path w="557727" h="242516">
                  <a:moveTo>
                    <a:pt x="92802" y="0"/>
                  </a:moveTo>
                  <a:lnTo>
                    <a:pt x="464926" y="0"/>
                  </a:lnTo>
                  <a:cubicBezTo>
                    <a:pt x="489538" y="0"/>
                    <a:pt x="513143" y="9777"/>
                    <a:pt x="530546" y="27181"/>
                  </a:cubicBezTo>
                  <a:cubicBezTo>
                    <a:pt x="547950" y="44585"/>
                    <a:pt x="557727" y="68189"/>
                    <a:pt x="557727" y="92802"/>
                  </a:cubicBezTo>
                  <a:lnTo>
                    <a:pt x="557727" y="149714"/>
                  </a:lnTo>
                  <a:cubicBezTo>
                    <a:pt x="557727" y="200967"/>
                    <a:pt x="516179" y="242516"/>
                    <a:pt x="464926" y="242516"/>
                  </a:cubicBezTo>
                  <a:lnTo>
                    <a:pt x="92802" y="242516"/>
                  </a:lnTo>
                  <a:cubicBezTo>
                    <a:pt x="41549" y="242516"/>
                    <a:pt x="0" y="200967"/>
                    <a:pt x="0" y="149714"/>
                  </a:cubicBezTo>
                  <a:lnTo>
                    <a:pt x="0" y="92802"/>
                  </a:lnTo>
                  <a:cubicBezTo>
                    <a:pt x="0" y="41549"/>
                    <a:pt x="41549" y="0"/>
                    <a:pt x="92802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557727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7848600" y="3128388"/>
            <a:ext cx="1695020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3"/>
              </a:lnSpc>
            </a:pPr>
            <a:r>
              <a:rPr lang="en-US" sz="1966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Geographic Focus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9762695" y="2933700"/>
            <a:ext cx="1517639" cy="1060980"/>
            <a:chOff x="0" y="0"/>
            <a:chExt cx="507303" cy="35465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07303" cy="354655"/>
            </a:xfrm>
            <a:custGeom>
              <a:avLst/>
              <a:gdLst/>
              <a:ahLst/>
              <a:cxnLst/>
              <a:rect l="l" t="t" r="r" b="b"/>
              <a:pathLst>
                <a:path w="507303" h="354655">
                  <a:moveTo>
                    <a:pt x="102026" y="0"/>
                  </a:moveTo>
                  <a:lnTo>
                    <a:pt x="405278" y="0"/>
                  </a:lnTo>
                  <a:cubicBezTo>
                    <a:pt x="432337" y="0"/>
                    <a:pt x="458287" y="10749"/>
                    <a:pt x="477421" y="29883"/>
                  </a:cubicBezTo>
                  <a:cubicBezTo>
                    <a:pt x="496554" y="49016"/>
                    <a:pt x="507303" y="74967"/>
                    <a:pt x="507303" y="102026"/>
                  </a:cubicBezTo>
                  <a:lnTo>
                    <a:pt x="507303" y="252629"/>
                  </a:lnTo>
                  <a:cubicBezTo>
                    <a:pt x="507303" y="308977"/>
                    <a:pt x="461625" y="354655"/>
                    <a:pt x="405278" y="354655"/>
                  </a:cubicBezTo>
                  <a:lnTo>
                    <a:pt x="102026" y="354655"/>
                  </a:lnTo>
                  <a:cubicBezTo>
                    <a:pt x="74967" y="354655"/>
                    <a:pt x="49016" y="343906"/>
                    <a:pt x="29883" y="324773"/>
                  </a:cubicBezTo>
                  <a:cubicBezTo>
                    <a:pt x="10749" y="305639"/>
                    <a:pt x="0" y="279688"/>
                    <a:pt x="0" y="252629"/>
                  </a:cubicBezTo>
                  <a:lnTo>
                    <a:pt x="0" y="102026"/>
                  </a:lnTo>
                  <a:cubicBezTo>
                    <a:pt x="0" y="74967"/>
                    <a:pt x="10749" y="49016"/>
                    <a:pt x="29883" y="29883"/>
                  </a:cubicBezTo>
                  <a:cubicBezTo>
                    <a:pt x="49016" y="10749"/>
                    <a:pt x="74967" y="0"/>
                    <a:pt x="102026" y="0"/>
                  </a:cubicBezTo>
                  <a:close/>
                </a:path>
              </a:pathLst>
            </a:custGeom>
            <a:solidFill>
              <a:srgbClr val="00582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507303" cy="392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762695" y="4356713"/>
            <a:ext cx="1517639" cy="725505"/>
            <a:chOff x="0" y="0"/>
            <a:chExt cx="507303" cy="242516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507303" cy="242516"/>
            </a:xfrm>
            <a:custGeom>
              <a:avLst/>
              <a:gdLst/>
              <a:ahLst/>
              <a:cxnLst/>
              <a:rect l="l" t="t" r="r" b="b"/>
              <a:pathLst>
                <a:path w="507303" h="242516">
                  <a:moveTo>
                    <a:pt x="102026" y="0"/>
                  </a:moveTo>
                  <a:lnTo>
                    <a:pt x="405278" y="0"/>
                  </a:lnTo>
                  <a:cubicBezTo>
                    <a:pt x="432337" y="0"/>
                    <a:pt x="458287" y="10749"/>
                    <a:pt x="477421" y="29883"/>
                  </a:cubicBezTo>
                  <a:cubicBezTo>
                    <a:pt x="496554" y="49016"/>
                    <a:pt x="507303" y="74967"/>
                    <a:pt x="507303" y="102026"/>
                  </a:cubicBezTo>
                  <a:lnTo>
                    <a:pt x="507303" y="140490"/>
                  </a:lnTo>
                  <a:cubicBezTo>
                    <a:pt x="507303" y="167549"/>
                    <a:pt x="496554" y="193500"/>
                    <a:pt x="477421" y="212633"/>
                  </a:cubicBezTo>
                  <a:cubicBezTo>
                    <a:pt x="458287" y="231767"/>
                    <a:pt x="432337" y="242516"/>
                    <a:pt x="405278" y="242516"/>
                  </a:cubicBezTo>
                  <a:lnTo>
                    <a:pt x="102026" y="242516"/>
                  </a:lnTo>
                  <a:cubicBezTo>
                    <a:pt x="45679" y="242516"/>
                    <a:pt x="0" y="196837"/>
                    <a:pt x="0" y="140490"/>
                  </a:cubicBezTo>
                  <a:lnTo>
                    <a:pt x="0" y="102026"/>
                  </a:lnTo>
                  <a:cubicBezTo>
                    <a:pt x="0" y="74967"/>
                    <a:pt x="10749" y="49016"/>
                    <a:pt x="29883" y="29883"/>
                  </a:cubicBezTo>
                  <a:cubicBezTo>
                    <a:pt x="49016" y="10749"/>
                    <a:pt x="74967" y="0"/>
                    <a:pt x="10202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507303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762695" y="5266721"/>
            <a:ext cx="1517639" cy="725505"/>
            <a:chOff x="0" y="0"/>
            <a:chExt cx="507303" cy="24251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507303" cy="242516"/>
            </a:xfrm>
            <a:custGeom>
              <a:avLst/>
              <a:gdLst/>
              <a:ahLst/>
              <a:cxnLst/>
              <a:rect l="l" t="t" r="r" b="b"/>
              <a:pathLst>
                <a:path w="507303" h="242516">
                  <a:moveTo>
                    <a:pt x="102026" y="0"/>
                  </a:moveTo>
                  <a:lnTo>
                    <a:pt x="405278" y="0"/>
                  </a:lnTo>
                  <a:cubicBezTo>
                    <a:pt x="432337" y="0"/>
                    <a:pt x="458287" y="10749"/>
                    <a:pt x="477421" y="29883"/>
                  </a:cubicBezTo>
                  <a:cubicBezTo>
                    <a:pt x="496554" y="49016"/>
                    <a:pt x="507303" y="74967"/>
                    <a:pt x="507303" y="102026"/>
                  </a:cubicBezTo>
                  <a:lnTo>
                    <a:pt x="507303" y="140490"/>
                  </a:lnTo>
                  <a:cubicBezTo>
                    <a:pt x="507303" y="167549"/>
                    <a:pt x="496554" y="193500"/>
                    <a:pt x="477421" y="212633"/>
                  </a:cubicBezTo>
                  <a:cubicBezTo>
                    <a:pt x="458287" y="231767"/>
                    <a:pt x="432337" y="242516"/>
                    <a:pt x="405278" y="242516"/>
                  </a:cubicBezTo>
                  <a:lnTo>
                    <a:pt x="102026" y="242516"/>
                  </a:lnTo>
                  <a:cubicBezTo>
                    <a:pt x="45679" y="242516"/>
                    <a:pt x="0" y="196837"/>
                    <a:pt x="0" y="140490"/>
                  </a:cubicBezTo>
                  <a:lnTo>
                    <a:pt x="0" y="102026"/>
                  </a:lnTo>
                  <a:cubicBezTo>
                    <a:pt x="0" y="74967"/>
                    <a:pt x="10749" y="49016"/>
                    <a:pt x="29883" y="29883"/>
                  </a:cubicBezTo>
                  <a:cubicBezTo>
                    <a:pt x="49016" y="10749"/>
                    <a:pt x="74967" y="0"/>
                    <a:pt x="10202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507303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762695" y="6235075"/>
            <a:ext cx="1517639" cy="725505"/>
            <a:chOff x="0" y="0"/>
            <a:chExt cx="507303" cy="242516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507303" cy="242516"/>
            </a:xfrm>
            <a:custGeom>
              <a:avLst/>
              <a:gdLst/>
              <a:ahLst/>
              <a:cxnLst/>
              <a:rect l="l" t="t" r="r" b="b"/>
              <a:pathLst>
                <a:path w="507303" h="242516">
                  <a:moveTo>
                    <a:pt x="102026" y="0"/>
                  </a:moveTo>
                  <a:lnTo>
                    <a:pt x="405278" y="0"/>
                  </a:lnTo>
                  <a:cubicBezTo>
                    <a:pt x="432337" y="0"/>
                    <a:pt x="458287" y="10749"/>
                    <a:pt x="477421" y="29883"/>
                  </a:cubicBezTo>
                  <a:cubicBezTo>
                    <a:pt x="496554" y="49016"/>
                    <a:pt x="507303" y="74967"/>
                    <a:pt x="507303" y="102026"/>
                  </a:cubicBezTo>
                  <a:lnTo>
                    <a:pt x="507303" y="140490"/>
                  </a:lnTo>
                  <a:cubicBezTo>
                    <a:pt x="507303" y="167549"/>
                    <a:pt x="496554" y="193500"/>
                    <a:pt x="477421" y="212633"/>
                  </a:cubicBezTo>
                  <a:cubicBezTo>
                    <a:pt x="458287" y="231767"/>
                    <a:pt x="432337" y="242516"/>
                    <a:pt x="405278" y="242516"/>
                  </a:cubicBezTo>
                  <a:lnTo>
                    <a:pt x="102026" y="242516"/>
                  </a:lnTo>
                  <a:cubicBezTo>
                    <a:pt x="45679" y="242516"/>
                    <a:pt x="0" y="196837"/>
                    <a:pt x="0" y="140490"/>
                  </a:cubicBezTo>
                  <a:lnTo>
                    <a:pt x="0" y="102026"/>
                  </a:lnTo>
                  <a:cubicBezTo>
                    <a:pt x="0" y="74967"/>
                    <a:pt x="10749" y="49016"/>
                    <a:pt x="29883" y="29883"/>
                  </a:cubicBezTo>
                  <a:cubicBezTo>
                    <a:pt x="49016" y="10749"/>
                    <a:pt x="74967" y="0"/>
                    <a:pt x="102026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507303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762695" y="7198705"/>
            <a:ext cx="1517639" cy="725505"/>
            <a:chOff x="0" y="0"/>
            <a:chExt cx="507303" cy="24251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507303" cy="242516"/>
            </a:xfrm>
            <a:custGeom>
              <a:avLst/>
              <a:gdLst/>
              <a:ahLst/>
              <a:cxnLst/>
              <a:rect l="l" t="t" r="r" b="b"/>
              <a:pathLst>
                <a:path w="507303" h="242516">
                  <a:moveTo>
                    <a:pt x="102026" y="0"/>
                  </a:moveTo>
                  <a:lnTo>
                    <a:pt x="405278" y="0"/>
                  </a:lnTo>
                  <a:cubicBezTo>
                    <a:pt x="432337" y="0"/>
                    <a:pt x="458287" y="10749"/>
                    <a:pt x="477421" y="29883"/>
                  </a:cubicBezTo>
                  <a:cubicBezTo>
                    <a:pt x="496554" y="49016"/>
                    <a:pt x="507303" y="74967"/>
                    <a:pt x="507303" y="102026"/>
                  </a:cubicBezTo>
                  <a:lnTo>
                    <a:pt x="507303" y="140490"/>
                  </a:lnTo>
                  <a:cubicBezTo>
                    <a:pt x="507303" y="167549"/>
                    <a:pt x="496554" y="193500"/>
                    <a:pt x="477421" y="212633"/>
                  </a:cubicBezTo>
                  <a:cubicBezTo>
                    <a:pt x="458287" y="231767"/>
                    <a:pt x="432337" y="242516"/>
                    <a:pt x="405278" y="242516"/>
                  </a:cubicBezTo>
                  <a:lnTo>
                    <a:pt x="102026" y="242516"/>
                  </a:lnTo>
                  <a:cubicBezTo>
                    <a:pt x="45679" y="242516"/>
                    <a:pt x="0" y="196837"/>
                    <a:pt x="0" y="140490"/>
                  </a:cubicBezTo>
                  <a:lnTo>
                    <a:pt x="0" y="102026"/>
                  </a:lnTo>
                  <a:cubicBezTo>
                    <a:pt x="0" y="74967"/>
                    <a:pt x="10749" y="49016"/>
                    <a:pt x="29883" y="29883"/>
                  </a:cubicBezTo>
                  <a:cubicBezTo>
                    <a:pt x="49016" y="10749"/>
                    <a:pt x="74967" y="0"/>
                    <a:pt x="10202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38100"/>
              <a:ext cx="507303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9728828" y="3148011"/>
            <a:ext cx="15176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3"/>
              </a:lnSpc>
            </a:pPr>
            <a:r>
              <a:rPr lang="en-US" sz="1966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Modeling Approach</a:t>
            </a:r>
          </a:p>
        </p:txBody>
      </p:sp>
      <p:grpSp>
        <p:nvGrpSpPr>
          <p:cNvPr id="80" name="Group 80"/>
          <p:cNvGrpSpPr/>
          <p:nvPr/>
        </p:nvGrpSpPr>
        <p:grpSpPr>
          <a:xfrm>
            <a:off x="11499410" y="2933700"/>
            <a:ext cx="1641336" cy="1059430"/>
            <a:chOff x="0" y="0"/>
            <a:chExt cx="548652" cy="354137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48652" cy="354137"/>
            </a:xfrm>
            <a:custGeom>
              <a:avLst/>
              <a:gdLst/>
              <a:ahLst/>
              <a:cxnLst/>
              <a:rect l="l" t="t" r="r" b="b"/>
              <a:pathLst>
                <a:path w="548652" h="354137">
                  <a:moveTo>
                    <a:pt x="94337" y="0"/>
                  </a:moveTo>
                  <a:lnTo>
                    <a:pt x="454315" y="0"/>
                  </a:lnTo>
                  <a:cubicBezTo>
                    <a:pt x="506416" y="0"/>
                    <a:pt x="548652" y="42236"/>
                    <a:pt x="548652" y="94337"/>
                  </a:cubicBezTo>
                  <a:lnTo>
                    <a:pt x="548652" y="259800"/>
                  </a:lnTo>
                  <a:cubicBezTo>
                    <a:pt x="548652" y="284820"/>
                    <a:pt x="538713" y="308815"/>
                    <a:pt x="521021" y="326507"/>
                  </a:cubicBezTo>
                  <a:cubicBezTo>
                    <a:pt x="503330" y="344198"/>
                    <a:pt x="479335" y="354137"/>
                    <a:pt x="454315" y="354137"/>
                  </a:cubicBezTo>
                  <a:lnTo>
                    <a:pt x="94337" y="354137"/>
                  </a:lnTo>
                  <a:cubicBezTo>
                    <a:pt x="42236" y="354137"/>
                    <a:pt x="0" y="311901"/>
                    <a:pt x="0" y="259800"/>
                  </a:cubicBezTo>
                  <a:lnTo>
                    <a:pt x="0" y="94337"/>
                  </a:lnTo>
                  <a:cubicBezTo>
                    <a:pt x="0" y="42236"/>
                    <a:pt x="42236" y="0"/>
                    <a:pt x="94337" y="0"/>
                  </a:cubicBezTo>
                  <a:close/>
                </a:path>
              </a:pathLst>
            </a:custGeom>
            <a:solidFill>
              <a:srgbClr val="00582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0" y="-38100"/>
              <a:ext cx="548652" cy="3922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1499410" y="4355163"/>
            <a:ext cx="1641336" cy="725505"/>
            <a:chOff x="0" y="0"/>
            <a:chExt cx="548652" cy="242516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548652" cy="242516"/>
            </a:xfrm>
            <a:custGeom>
              <a:avLst/>
              <a:gdLst/>
              <a:ahLst/>
              <a:cxnLst/>
              <a:rect l="l" t="t" r="r" b="b"/>
              <a:pathLst>
                <a:path w="548652" h="242516">
                  <a:moveTo>
                    <a:pt x="94337" y="0"/>
                  </a:moveTo>
                  <a:lnTo>
                    <a:pt x="454315" y="0"/>
                  </a:lnTo>
                  <a:cubicBezTo>
                    <a:pt x="506416" y="0"/>
                    <a:pt x="548652" y="42236"/>
                    <a:pt x="548652" y="94337"/>
                  </a:cubicBezTo>
                  <a:lnTo>
                    <a:pt x="548652" y="148179"/>
                  </a:lnTo>
                  <a:cubicBezTo>
                    <a:pt x="548652" y="173199"/>
                    <a:pt x="538713" y="197194"/>
                    <a:pt x="521021" y="214885"/>
                  </a:cubicBezTo>
                  <a:cubicBezTo>
                    <a:pt x="503330" y="232577"/>
                    <a:pt x="479335" y="242516"/>
                    <a:pt x="454315" y="242516"/>
                  </a:cubicBezTo>
                  <a:lnTo>
                    <a:pt x="94337" y="242516"/>
                  </a:lnTo>
                  <a:cubicBezTo>
                    <a:pt x="42236" y="242516"/>
                    <a:pt x="0" y="200280"/>
                    <a:pt x="0" y="148179"/>
                  </a:cubicBezTo>
                  <a:lnTo>
                    <a:pt x="0" y="94337"/>
                  </a:lnTo>
                  <a:cubicBezTo>
                    <a:pt x="0" y="42236"/>
                    <a:pt x="42236" y="0"/>
                    <a:pt x="94337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548652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1499410" y="5265171"/>
            <a:ext cx="1641336" cy="725505"/>
            <a:chOff x="0" y="0"/>
            <a:chExt cx="548652" cy="242516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548652" cy="242516"/>
            </a:xfrm>
            <a:custGeom>
              <a:avLst/>
              <a:gdLst/>
              <a:ahLst/>
              <a:cxnLst/>
              <a:rect l="l" t="t" r="r" b="b"/>
              <a:pathLst>
                <a:path w="548652" h="242516">
                  <a:moveTo>
                    <a:pt x="94337" y="0"/>
                  </a:moveTo>
                  <a:lnTo>
                    <a:pt x="454315" y="0"/>
                  </a:lnTo>
                  <a:cubicBezTo>
                    <a:pt x="506416" y="0"/>
                    <a:pt x="548652" y="42236"/>
                    <a:pt x="548652" y="94337"/>
                  </a:cubicBezTo>
                  <a:lnTo>
                    <a:pt x="548652" y="148179"/>
                  </a:lnTo>
                  <a:cubicBezTo>
                    <a:pt x="548652" y="173199"/>
                    <a:pt x="538713" y="197194"/>
                    <a:pt x="521021" y="214885"/>
                  </a:cubicBezTo>
                  <a:cubicBezTo>
                    <a:pt x="503330" y="232577"/>
                    <a:pt x="479335" y="242516"/>
                    <a:pt x="454315" y="242516"/>
                  </a:cubicBezTo>
                  <a:lnTo>
                    <a:pt x="94337" y="242516"/>
                  </a:lnTo>
                  <a:cubicBezTo>
                    <a:pt x="42236" y="242516"/>
                    <a:pt x="0" y="200280"/>
                    <a:pt x="0" y="148179"/>
                  </a:cubicBezTo>
                  <a:lnTo>
                    <a:pt x="0" y="94337"/>
                  </a:lnTo>
                  <a:cubicBezTo>
                    <a:pt x="0" y="42236"/>
                    <a:pt x="42236" y="0"/>
                    <a:pt x="94337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548652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1499410" y="6233525"/>
            <a:ext cx="1641336" cy="725505"/>
            <a:chOff x="0" y="0"/>
            <a:chExt cx="548652" cy="242516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548652" cy="242516"/>
            </a:xfrm>
            <a:custGeom>
              <a:avLst/>
              <a:gdLst/>
              <a:ahLst/>
              <a:cxnLst/>
              <a:rect l="l" t="t" r="r" b="b"/>
              <a:pathLst>
                <a:path w="548652" h="242516">
                  <a:moveTo>
                    <a:pt x="94337" y="0"/>
                  </a:moveTo>
                  <a:lnTo>
                    <a:pt x="454315" y="0"/>
                  </a:lnTo>
                  <a:cubicBezTo>
                    <a:pt x="506416" y="0"/>
                    <a:pt x="548652" y="42236"/>
                    <a:pt x="548652" y="94337"/>
                  </a:cubicBezTo>
                  <a:lnTo>
                    <a:pt x="548652" y="148179"/>
                  </a:lnTo>
                  <a:cubicBezTo>
                    <a:pt x="548652" y="173199"/>
                    <a:pt x="538713" y="197194"/>
                    <a:pt x="521021" y="214885"/>
                  </a:cubicBezTo>
                  <a:cubicBezTo>
                    <a:pt x="503330" y="232577"/>
                    <a:pt x="479335" y="242516"/>
                    <a:pt x="454315" y="242516"/>
                  </a:cubicBezTo>
                  <a:lnTo>
                    <a:pt x="94337" y="242516"/>
                  </a:lnTo>
                  <a:cubicBezTo>
                    <a:pt x="42236" y="242516"/>
                    <a:pt x="0" y="200280"/>
                    <a:pt x="0" y="148179"/>
                  </a:cubicBezTo>
                  <a:lnTo>
                    <a:pt x="0" y="94337"/>
                  </a:lnTo>
                  <a:cubicBezTo>
                    <a:pt x="0" y="42236"/>
                    <a:pt x="42236" y="0"/>
                    <a:pt x="94337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548652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499410" y="7197155"/>
            <a:ext cx="1641336" cy="725505"/>
            <a:chOff x="0" y="0"/>
            <a:chExt cx="548652" cy="242516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548652" cy="242516"/>
            </a:xfrm>
            <a:custGeom>
              <a:avLst/>
              <a:gdLst/>
              <a:ahLst/>
              <a:cxnLst/>
              <a:rect l="l" t="t" r="r" b="b"/>
              <a:pathLst>
                <a:path w="548652" h="242516">
                  <a:moveTo>
                    <a:pt x="94337" y="0"/>
                  </a:moveTo>
                  <a:lnTo>
                    <a:pt x="454315" y="0"/>
                  </a:lnTo>
                  <a:cubicBezTo>
                    <a:pt x="506416" y="0"/>
                    <a:pt x="548652" y="42236"/>
                    <a:pt x="548652" y="94337"/>
                  </a:cubicBezTo>
                  <a:lnTo>
                    <a:pt x="548652" y="148179"/>
                  </a:lnTo>
                  <a:cubicBezTo>
                    <a:pt x="548652" y="173199"/>
                    <a:pt x="538713" y="197194"/>
                    <a:pt x="521021" y="214885"/>
                  </a:cubicBezTo>
                  <a:cubicBezTo>
                    <a:pt x="503330" y="232577"/>
                    <a:pt x="479335" y="242516"/>
                    <a:pt x="454315" y="242516"/>
                  </a:cubicBezTo>
                  <a:lnTo>
                    <a:pt x="94337" y="242516"/>
                  </a:lnTo>
                  <a:cubicBezTo>
                    <a:pt x="42236" y="242516"/>
                    <a:pt x="0" y="200280"/>
                    <a:pt x="0" y="148179"/>
                  </a:cubicBezTo>
                  <a:lnTo>
                    <a:pt x="0" y="94337"/>
                  </a:lnTo>
                  <a:cubicBezTo>
                    <a:pt x="0" y="42236"/>
                    <a:pt x="42236" y="0"/>
                    <a:pt x="94337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38100"/>
              <a:ext cx="548652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11499410" y="3166738"/>
            <a:ext cx="164133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3"/>
              </a:lnSpc>
            </a:pPr>
            <a:r>
              <a:rPr lang="en-US" sz="1966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Sustainability and  Scalability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13388395" y="2933700"/>
            <a:ext cx="1482163" cy="1062530"/>
            <a:chOff x="0" y="0"/>
            <a:chExt cx="495445" cy="355173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495445" cy="355173"/>
            </a:xfrm>
            <a:custGeom>
              <a:avLst/>
              <a:gdLst/>
              <a:ahLst/>
              <a:cxnLst/>
              <a:rect l="l" t="t" r="r" b="b"/>
              <a:pathLst>
                <a:path w="495445" h="355173">
                  <a:moveTo>
                    <a:pt x="104468" y="0"/>
                  </a:moveTo>
                  <a:lnTo>
                    <a:pt x="390977" y="0"/>
                  </a:lnTo>
                  <a:cubicBezTo>
                    <a:pt x="448673" y="0"/>
                    <a:pt x="495445" y="46772"/>
                    <a:pt x="495445" y="104468"/>
                  </a:cubicBezTo>
                  <a:lnTo>
                    <a:pt x="495445" y="250706"/>
                  </a:lnTo>
                  <a:cubicBezTo>
                    <a:pt x="495445" y="278412"/>
                    <a:pt x="484438" y="304984"/>
                    <a:pt x="464847" y="324575"/>
                  </a:cubicBezTo>
                  <a:cubicBezTo>
                    <a:pt x="445255" y="344167"/>
                    <a:pt x="418684" y="355173"/>
                    <a:pt x="390977" y="355173"/>
                  </a:cubicBezTo>
                  <a:lnTo>
                    <a:pt x="104468" y="355173"/>
                  </a:lnTo>
                  <a:cubicBezTo>
                    <a:pt x="46772" y="355173"/>
                    <a:pt x="0" y="308402"/>
                    <a:pt x="0" y="250706"/>
                  </a:cubicBezTo>
                  <a:lnTo>
                    <a:pt x="0" y="104468"/>
                  </a:lnTo>
                  <a:cubicBezTo>
                    <a:pt x="0" y="46772"/>
                    <a:pt x="46772" y="0"/>
                    <a:pt x="104468" y="0"/>
                  </a:cubicBezTo>
                  <a:close/>
                </a:path>
              </a:pathLst>
            </a:custGeom>
            <a:solidFill>
              <a:srgbClr val="00582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-38100"/>
              <a:ext cx="495445" cy="393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3388395" y="4358263"/>
            <a:ext cx="1482163" cy="725505"/>
            <a:chOff x="0" y="0"/>
            <a:chExt cx="495445" cy="242516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495445" cy="242516"/>
            </a:xfrm>
            <a:custGeom>
              <a:avLst/>
              <a:gdLst/>
              <a:ahLst/>
              <a:cxnLst/>
              <a:rect l="l" t="t" r="r" b="b"/>
              <a:pathLst>
                <a:path w="495445" h="242516">
                  <a:moveTo>
                    <a:pt x="104468" y="0"/>
                  </a:moveTo>
                  <a:lnTo>
                    <a:pt x="390977" y="0"/>
                  </a:lnTo>
                  <a:cubicBezTo>
                    <a:pt x="448673" y="0"/>
                    <a:pt x="495445" y="46772"/>
                    <a:pt x="495445" y="104468"/>
                  </a:cubicBezTo>
                  <a:lnTo>
                    <a:pt x="495445" y="138048"/>
                  </a:lnTo>
                  <a:cubicBezTo>
                    <a:pt x="495445" y="195744"/>
                    <a:pt x="448673" y="242516"/>
                    <a:pt x="390977" y="242516"/>
                  </a:cubicBezTo>
                  <a:lnTo>
                    <a:pt x="104468" y="242516"/>
                  </a:lnTo>
                  <a:cubicBezTo>
                    <a:pt x="46772" y="242516"/>
                    <a:pt x="0" y="195744"/>
                    <a:pt x="0" y="138048"/>
                  </a:cubicBezTo>
                  <a:lnTo>
                    <a:pt x="0" y="104468"/>
                  </a:lnTo>
                  <a:cubicBezTo>
                    <a:pt x="0" y="46772"/>
                    <a:pt x="46772" y="0"/>
                    <a:pt x="104468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38100"/>
              <a:ext cx="495445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3388395" y="5268271"/>
            <a:ext cx="1482163" cy="725505"/>
            <a:chOff x="0" y="0"/>
            <a:chExt cx="495445" cy="242516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495445" cy="242516"/>
            </a:xfrm>
            <a:custGeom>
              <a:avLst/>
              <a:gdLst/>
              <a:ahLst/>
              <a:cxnLst/>
              <a:rect l="l" t="t" r="r" b="b"/>
              <a:pathLst>
                <a:path w="495445" h="242516">
                  <a:moveTo>
                    <a:pt x="104468" y="0"/>
                  </a:moveTo>
                  <a:lnTo>
                    <a:pt x="390977" y="0"/>
                  </a:lnTo>
                  <a:cubicBezTo>
                    <a:pt x="448673" y="0"/>
                    <a:pt x="495445" y="46772"/>
                    <a:pt x="495445" y="104468"/>
                  </a:cubicBezTo>
                  <a:lnTo>
                    <a:pt x="495445" y="138048"/>
                  </a:lnTo>
                  <a:cubicBezTo>
                    <a:pt x="495445" y="195744"/>
                    <a:pt x="448673" y="242516"/>
                    <a:pt x="390977" y="242516"/>
                  </a:cubicBezTo>
                  <a:lnTo>
                    <a:pt x="104468" y="242516"/>
                  </a:lnTo>
                  <a:cubicBezTo>
                    <a:pt x="46772" y="242516"/>
                    <a:pt x="0" y="195744"/>
                    <a:pt x="0" y="138048"/>
                  </a:cubicBezTo>
                  <a:lnTo>
                    <a:pt x="0" y="104468"/>
                  </a:lnTo>
                  <a:cubicBezTo>
                    <a:pt x="0" y="46772"/>
                    <a:pt x="46772" y="0"/>
                    <a:pt x="104468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38100"/>
              <a:ext cx="495445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3388395" y="6236625"/>
            <a:ext cx="1482163" cy="725505"/>
            <a:chOff x="0" y="0"/>
            <a:chExt cx="495445" cy="242516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495445" cy="242516"/>
            </a:xfrm>
            <a:custGeom>
              <a:avLst/>
              <a:gdLst/>
              <a:ahLst/>
              <a:cxnLst/>
              <a:rect l="l" t="t" r="r" b="b"/>
              <a:pathLst>
                <a:path w="495445" h="242516">
                  <a:moveTo>
                    <a:pt x="104468" y="0"/>
                  </a:moveTo>
                  <a:lnTo>
                    <a:pt x="390977" y="0"/>
                  </a:lnTo>
                  <a:cubicBezTo>
                    <a:pt x="448673" y="0"/>
                    <a:pt x="495445" y="46772"/>
                    <a:pt x="495445" y="104468"/>
                  </a:cubicBezTo>
                  <a:lnTo>
                    <a:pt x="495445" y="138048"/>
                  </a:lnTo>
                  <a:cubicBezTo>
                    <a:pt x="495445" y="195744"/>
                    <a:pt x="448673" y="242516"/>
                    <a:pt x="390977" y="242516"/>
                  </a:cubicBezTo>
                  <a:lnTo>
                    <a:pt x="104468" y="242516"/>
                  </a:lnTo>
                  <a:cubicBezTo>
                    <a:pt x="46772" y="242516"/>
                    <a:pt x="0" y="195744"/>
                    <a:pt x="0" y="138048"/>
                  </a:cubicBezTo>
                  <a:lnTo>
                    <a:pt x="0" y="104468"/>
                  </a:lnTo>
                  <a:cubicBezTo>
                    <a:pt x="0" y="46772"/>
                    <a:pt x="46772" y="0"/>
                    <a:pt x="104468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38100"/>
              <a:ext cx="495445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3388395" y="7200255"/>
            <a:ext cx="1482163" cy="725505"/>
            <a:chOff x="0" y="0"/>
            <a:chExt cx="495445" cy="242516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495445" cy="242516"/>
            </a:xfrm>
            <a:custGeom>
              <a:avLst/>
              <a:gdLst/>
              <a:ahLst/>
              <a:cxnLst/>
              <a:rect l="l" t="t" r="r" b="b"/>
              <a:pathLst>
                <a:path w="495445" h="242516">
                  <a:moveTo>
                    <a:pt x="104468" y="0"/>
                  </a:moveTo>
                  <a:lnTo>
                    <a:pt x="390977" y="0"/>
                  </a:lnTo>
                  <a:cubicBezTo>
                    <a:pt x="448673" y="0"/>
                    <a:pt x="495445" y="46772"/>
                    <a:pt x="495445" y="104468"/>
                  </a:cubicBezTo>
                  <a:lnTo>
                    <a:pt x="495445" y="138048"/>
                  </a:lnTo>
                  <a:cubicBezTo>
                    <a:pt x="495445" y="195744"/>
                    <a:pt x="448673" y="242516"/>
                    <a:pt x="390977" y="242516"/>
                  </a:cubicBezTo>
                  <a:lnTo>
                    <a:pt x="104468" y="242516"/>
                  </a:lnTo>
                  <a:cubicBezTo>
                    <a:pt x="46772" y="242516"/>
                    <a:pt x="0" y="195744"/>
                    <a:pt x="0" y="138048"/>
                  </a:cubicBezTo>
                  <a:lnTo>
                    <a:pt x="0" y="104468"/>
                  </a:lnTo>
                  <a:cubicBezTo>
                    <a:pt x="0" y="46772"/>
                    <a:pt x="46772" y="0"/>
                    <a:pt x="104468" y="0"/>
                  </a:cubicBezTo>
                  <a:close/>
                </a:path>
              </a:pathLst>
            </a:custGeom>
            <a:solidFill>
              <a:srgbClr val="FF313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38100"/>
              <a:ext cx="495445" cy="280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7" name="TextBox 117"/>
          <p:cNvSpPr txBox="1"/>
          <p:nvPr/>
        </p:nvSpPr>
        <p:spPr>
          <a:xfrm>
            <a:off x="13441610" y="3166738"/>
            <a:ext cx="1375734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3"/>
              </a:lnSpc>
            </a:pPr>
            <a:r>
              <a:rPr lang="en-US" sz="1966" b="1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User Interface</a:t>
            </a:r>
          </a:p>
        </p:txBody>
      </p:sp>
      <p:sp>
        <p:nvSpPr>
          <p:cNvPr id="138" name="TextBox 6">
            <a:extLst>
              <a:ext uri="{FF2B5EF4-FFF2-40B4-BE49-F238E27FC236}">
                <a16:creationId xmlns:a16="http://schemas.microsoft.com/office/drawing/2014/main" id="{5D315034-5BEB-FEBD-D09F-7D26D9693B57}"/>
              </a:ext>
            </a:extLst>
          </p:cNvPr>
          <p:cNvSpPr txBox="1"/>
          <p:nvPr/>
        </p:nvSpPr>
        <p:spPr>
          <a:xfrm>
            <a:off x="1028699" y="745666"/>
            <a:ext cx="16421101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>
                <a:solidFill>
                  <a:schemeClr val="bg1"/>
                </a:solidFill>
                <a:latin typeface="Neue Montreal"/>
                <a:ea typeface="Neue Montreal"/>
                <a:cs typeface="Neue Montreal"/>
                <a:sym typeface="Neue Montreal"/>
              </a:rPr>
              <a:t>Competitors</a:t>
            </a:r>
          </a:p>
        </p:txBody>
      </p:sp>
      <p:pic>
        <p:nvPicPr>
          <p:cNvPr id="141" name="Picture 2" descr="Generated image">
            <a:extLst>
              <a:ext uri="{FF2B5EF4-FFF2-40B4-BE49-F238E27FC236}">
                <a16:creationId xmlns:a16="http://schemas.microsoft.com/office/drawing/2014/main" id="{C1FC292D-E39A-70CD-1697-D5FF25EC8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0" b="32304"/>
          <a:stretch>
            <a:fillRect/>
          </a:stretch>
        </p:blipFill>
        <p:spPr bwMode="auto">
          <a:xfrm>
            <a:off x="-228600" y="9269323"/>
            <a:ext cx="2897867" cy="9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104</Words>
  <Application>Microsoft Macintosh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Agrandir Grand Bold</vt:lpstr>
      <vt:lpstr>Akzidenz-Grotesk Bold</vt:lpstr>
      <vt:lpstr>Neue Montreal Bold</vt:lpstr>
      <vt:lpstr>Calibri</vt:lpstr>
      <vt:lpstr>Inter</vt:lpstr>
      <vt:lpstr>Neue Montreal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Marketing Plan Presentation</dc:title>
  <cp:lastModifiedBy>Diana Shakhova</cp:lastModifiedBy>
  <cp:revision>25</cp:revision>
  <dcterms:created xsi:type="dcterms:W3CDTF">2006-08-16T00:00:00Z</dcterms:created>
  <dcterms:modified xsi:type="dcterms:W3CDTF">2025-06-12T17:03:02Z</dcterms:modified>
  <dc:identifier>DAGiBusgWSQ</dc:identifier>
</cp:coreProperties>
</file>